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Dosis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B1"/>
    <a:srgbClr val="38416C"/>
    <a:srgbClr val="2D34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07510C-2717-499B-9DF9-767BFDE9C4A0}">
  <a:tblStyle styleId="{2907510C-2717-499B-9DF9-767BFDE9C4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9" autoAdjust="0"/>
    <p:restoredTop sz="94660"/>
  </p:normalViewPr>
  <p:slideViewPr>
    <p:cSldViewPr>
      <p:cViewPr>
        <p:scale>
          <a:sx n="99" d="100"/>
          <a:sy n="99" d="100"/>
        </p:scale>
        <p:origin x="404" y="-2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27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50356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78264" y="-11025"/>
            <a:ext cx="4065736" cy="5154525"/>
          </a:xfrm>
          <a:custGeom>
            <a:avLst/>
            <a:gdLst>
              <a:gd name="connsiteX0" fmla="*/ 0 w 164920"/>
              <a:gd name="connsiteY0" fmla="*/ 541 h 208788"/>
              <a:gd name="connsiteX1" fmla="*/ 107770 w 164920"/>
              <a:gd name="connsiteY1" fmla="*/ 208788 h 208788"/>
              <a:gd name="connsiteX2" fmla="*/ 164920 w 164920"/>
              <a:gd name="connsiteY2" fmla="*/ 208788 h 208788"/>
              <a:gd name="connsiteX3" fmla="*/ 164920 w 164920"/>
              <a:gd name="connsiteY3" fmla="*/ 0 h 208788"/>
              <a:gd name="connsiteX4" fmla="*/ 0 w 164920"/>
              <a:gd name="connsiteY4" fmla="*/ 541 h 20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920" h="208788" extrusionOk="0">
                <a:moveTo>
                  <a:pt x="0" y="541"/>
                </a:moveTo>
                <a:lnTo>
                  <a:pt x="107770" y="208788"/>
                </a:lnTo>
                <a:lnTo>
                  <a:pt x="164920" y="208788"/>
                </a:lnTo>
                <a:lnTo>
                  <a:pt x="164920" y="0"/>
                </a:lnTo>
                <a:lnTo>
                  <a:pt x="0" y="541"/>
                </a:lnTo>
                <a:close/>
              </a:path>
            </a:pathLst>
          </a:custGeom>
          <a:solidFill>
            <a:srgbClr val="0070C0">
              <a:alpha val="85098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32850" y="4371950"/>
            <a:ext cx="7773201" cy="771550"/>
          </a:xfrm>
          <a:custGeom>
            <a:avLst/>
            <a:gdLst>
              <a:gd name="connsiteX0" fmla="*/ 0 w 8159302"/>
              <a:gd name="connsiteY0" fmla="*/ 749100 h 749100"/>
              <a:gd name="connsiteX1" fmla="*/ 386101 w 8159302"/>
              <a:gd name="connsiteY1" fmla="*/ 0 h 749100"/>
              <a:gd name="connsiteX2" fmla="*/ 8159302 w 8159302"/>
              <a:gd name="connsiteY2" fmla="*/ 0 h 749100"/>
              <a:gd name="connsiteX3" fmla="*/ 7773201 w 8159302"/>
              <a:gd name="connsiteY3" fmla="*/ 749100 h 749100"/>
              <a:gd name="connsiteX4" fmla="*/ 0 w 8159302"/>
              <a:gd name="connsiteY4" fmla="*/ 749100 h 749100"/>
              <a:gd name="connsiteX0" fmla="*/ 0 w 7773201"/>
              <a:gd name="connsiteY0" fmla="*/ 749100 h 749100"/>
              <a:gd name="connsiteX1" fmla="*/ 386101 w 7773201"/>
              <a:gd name="connsiteY1" fmla="*/ 0 h 749100"/>
              <a:gd name="connsiteX2" fmla="*/ 7770884 w 7773201"/>
              <a:gd name="connsiteY2" fmla="*/ 24276 h 749100"/>
              <a:gd name="connsiteX3" fmla="*/ 7773201 w 7773201"/>
              <a:gd name="connsiteY3" fmla="*/ 749100 h 749100"/>
              <a:gd name="connsiteX4" fmla="*/ 0 w 7773201"/>
              <a:gd name="connsiteY4" fmla="*/ 749100 h 74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3201" h="749100">
                <a:moveTo>
                  <a:pt x="0" y="749100"/>
                </a:moveTo>
                <a:lnTo>
                  <a:pt x="386101" y="0"/>
                </a:lnTo>
                <a:lnTo>
                  <a:pt x="7770884" y="24276"/>
                </a:lnTo>
                <a:cubicBezTo>
                  <a:pt x="7771656" y="265884"/>
                  <a:pt x="7772429" y="507492"/>
                  <a:pt x="7773201" y="749100"/>
                </a:cubicBezTo>
                <a:lnTo>
                  <a:pt x="0" y="74910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115605" y="4166400"/>
            <a:ext cx="8023615" cy="228000"/>
          </a:xfrm>
          <a:custGeom>
            <a:avLst/>
            <a:gdLst>
              <a:gd name="connsiteX0" fmla="*/ 0 w 8224045"/>
              <a:gd name="connsiteY0" fmla="*/ 228000 h 228000"/>
              <a:gd name="connsiteX1" fmla="*/ 117516 w 8224045"/>
              <a:gd name="connsiteY1" fmla="*/ 0 h 228000"/>
              <a:gd name="connsiteX2" fmla="*/ 8224045 w 8224045"/>
              <a:gd name="connsiteY2" fmla="*/ 0 h 228000"/>
              <a:gd name="connsiteX3" fmla="*/ 8106529 w 8224045"/>
              <a:gd name="connsiteY3" fmla="*/ 228000 h 228000"/>
              <a:gd name="connsiteX4" fmla="*/ 0 w 8224045"/>
              <a:gd name="connsiteY4" fmla="*/ 228000 h 228000"/>
              <a:gd name="connsiteX0" fmla="*/ 0 w 8110756"/>
              <a:gd name="connsiteY0" fmla="*/ 236092 h 236092"/>
              <a:gd name="connsiteX1" fmla="*/ 4227 w 8110756"/>
              <a:gd name="connsiteY1" fmla="*/ 0 h 236092"/>
              <a:gd name="connsiteX2" fmla="*/ 8110756 w 8110756"/>
              <a:gd name="connsiteY2" fmla="*/ 0 h 236092"/>
              <a:gd name="connsiteX3" fmla="*/ 7993240 w 8110756"/>
              <a:gd name="connsiteY3" fmla="*/ 228000 h 236092"/>
              <a:gd name="connsiteX4" fmla="*/ 0 w 8110756"/>
              <a:gd name="connsiteY4" fmla="*/ 236092 h 236092"/>
              <a:gd name="connsiteX0" fmla="*/ 0 w 8110756"/>
              <a:gd name="connsiteY0" fmla="*/ 236092 h 244184"/>
              <a:gd name="connsiteX1" fmla="*/ 4227 w 8110756"/>
              <a:gd name="connsiteY1" fmla="*/ 0 h 244184"/>
              <a:gd name="connsiteX2" fmla="*/ 8110756 w 8110756"/>
              <a:gd name="connsiteY2" fmla="*/ 0 h 244184"/>
              <a:gd name="connsiteX3" fmla="*/ 7952340 w 8110756"/>
              <a:gd name="connsiteY3" fmla="*/ 244184 h 244184"/>
              <a:gd name="connsiteX4" fmla="*/ 0 w 8110756"/>
              <a:gd name="connsiteY4" fmla="*/ 236092 h 244184"/>
              <a:gd name="connsiteX0" fmla="*/ 0 w 8110756"/>
              <a:gd name="connsiteY0" fmla="*/ 236092 h 236092"/>
              <a:gd name="connsiteX1" fmla="*/ 4227 w 8110756"/>
              <a:gd name="connsiteY1" fmla="*/ 0 h 236092"/>
              <a:gd name="connsiteX2" fmla="*/ 8110756 w 8110756"/>
              <a:gd name="connsiteY2" fmla="*/ 0 h 236092"/>
              <a:gd name="connsiteX3" fmla="*/ 8025960 w 8110756"/>
              <a:gd name="connsiteY3" fmla="*/ 236092 h 236092"/>
              <a:gd name="connsiteX4" fmla="*/ 0 w 8110756"/>
              <a:gd name="connsiteY4" fmla="*/ 236092 h 236092"/>
              <a:gd name="connsiteX0" fmla="*/ 0 w 8110756"/>
              <a:gd name="connsiteY0" fmla="*/ 236092 h 236092"/>
              <a:gd name="connsiteX1" fmla="*/ 4227 w 8110756"/>
              <a:gd name="connsiteY1" fmla="*/ 0 h 236092"/>
              <a:gd name="connsiteX2" fmla="*/ 8110756 w 8110756"/>
              <a:gd name="connsiteY2" fmla="*/ 0 h 236092"/>
              <a:gd name="connsiteX3" fmla="*/ 7993240 w 8110756"/>
              <a:gd name="connsiteY3" fmla="*/ 236092 h 236092"/>
              <a:gd name="connsiteX4" fmla="*/ 0 w 8110756"/>
              <a:gd name="connsiteY4" fmla="*/ 236092 h 236092"/>
              <a:gd name="connsiteX0" fmla="*/ 0 w 8110756"/>
              <a:gd name="connsiteY0" fmla="*/ 236092 h 236092"/>
              <a:gd name="connsiteX1" fmla="*/ 4227 w 8110756"/>
              <a:gd name="connsiteY1" fmla="*/ 0 h 236092"/>
              <a:gd name="connsiteX2" fmla="*/ 8110756 w 8110756"/>
              <a:gd name="connsiteY2" fmla="*/ 0 h 236092"/>
              <a:gd name="connsiteX3" fmla="*/ 7993240 w 8110756"/>
              <a:gd name="connsiteY3" fmla="*/ 236092 h 236092"/>
              <a:gd name="connsiteX4" fmla="*/ 0 w 8110756"/>
              <a:gd name="connsiteY4" fmla="*/ 236092 h 23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10756" h="236092">
                <a:moveTo>
                  <a:pt x="0" y="236092"/>
                </a:moveTo>
                <a:lnTo>
                  <a:pt x="4227" y="0"/>
                </a:lnTo>
                <a:lnTo>
                  <a:pt x="8110756" y="0"/>
                </a:lnTo>
                <a:lnTo>
                  <a:pt x="7993240" y="236092"/>
                </a:lnTo>
                <a:lnTo>
                  <a:pt x="0" y="23609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Roboto Cn" pitchFamily="2" charset="0"/>
                <a:ea typeface="Roboto Cn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4539"/>
            <a:ext cx="2497528" cy="1086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ted">
  <p:cSld name="BLANK_1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2"/>
          <p:cNvSpPr/>
          <p:nvPr/>
        </p:nvSpPr>
        <p:spPr>
          <a:xfrm>
            <a:off x="-58806" y="14151"/>
            <a:ext cx="3312625" cy="5162399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Google Shape;97;p12"/>
          <p:cNvSpPr/>
          <p:nvPr/>
        </p:nvSpPr>
        <p:spPr>
          <a:xfrm flipH="1">
            <a:off x="-58807" y="-34978"/>
            <a:ext cx="914469" cy="775394"/>
          </a:xfrm>
          <a:custGeom>
            <a:avLst/>
            <a:gdLst>
              <a:gd name="connsiteX0" fmla="*/ 0 w 1759200"/>
              <a:gd name="connsiteY0" fmla="*/ 749100 h 749100"/>
              <a:gd name="connsiteX1" fmla="*/ 386101 w 1759200"/>
              <a:gd name="connsiteY1" fmla="*/ 0 h 749100"/>
              <a:gd name="connsiteX2" fmla="*/ 1759200 w 1759200"/>
              <a:gd name="connsiteY2" fmla="*/ 0 h 749100"/>
              <a:gd name="connsiteX3" fmla="*/ 1373099 w 1759200"/>
              <a:gd name="connsiteY3" fmla="*/ 749100 h 749100"/>
              <a:gd name="connsiteX4" fmla="*/ 0 w 1759200"/>
              <a:gd name="connsiteY4" fmla="*/ 749100 h 749100"/>
              <a:gd name="connsiteX0" fmla="*/ 0 w 1759200"/>
              <a:gd name="connsiteY0" fmla="*/ 749100 h 757977"/>
              <a:gd name="connsiteX1" fmla="*/ 386101 w 1759200"/>
              <a:gd name="connsiteY1" fmla="*/ 0 h 757977"/>
              <a:gd name="connsiteX2" fmla="*/ 1759200 w 1759200"/>
              <a:gd name="connsiteY2" fmla="*/ 0 h 757977"/>
              <a:gd name="connsiteX3" fmla="*/ 875949 w 1759200"/>
              <a:gd name="connsiteY3" fmla="*/ 757977 h 757977"/>
              <a:gd name="connsiteX4" fmla="*/ 0 w 1759200"/>
              <a:gd name="connsiteY4" fmla="*/ 749100 h 757977"/>
              <a:gd name="connsiteX0" fmla="*/ 0 w 888343"/>
              <a:gd name="connsiteY0" fmla="*/ 766517 h 775394"/>
              <a:gd name="connsiteX1" fmla="*/ 386101 w 888343"/>
              <a:gd name="connsiteY1" fmla="*/ 17417 h 775394"/>
              <a:gd name="connsiteX2" fmla="*/ 888343 w 888343"/>
              <a:gd name="connsiteY2" fmla="*/ 0 h 775394"/>
              <a:gd name="connsiteX3" fmla="*/ 875949 w 888343"/>
              <a:gd name="connsiteY3" fmla="*/ 775394 h 775394"/>
              <a:gd name="connsiteX4" fmla="*/ 0 w 888343"/>
              <a:gd name="connsiteY4" fmla="*/ 766517 h 775394"/>
              <a:gd name="connsiteX0" fmla="*/ 0 w 914469"/>
              <a:gd name="connsiteY0" fmla="*/ 766517 h 775394"/>
              <a:gd name="connsiteX1" fmla="*/ 386101 w 914469"/>
              <a:gd name="connsiteY1" fmla="*/ 17417 h 775394"/>
              <a:gd name="connsiteX2" fmla="*/ 914469 w 914469"/>
              <a:gd name="connsiteY2" fmla="*/ 0 h 775394"/>
              <a:gd name="connsiteX3" fmla="*/ 875949 w 914469"/>
              <a:gd name="connsiteY3" fmla="*/ 775394 h 775394"/>
              <a:gd name="connsiteX4" fmla="*/ 0 w 914469"/>
              <a:gd name="connsiteY4" fmla="*/ 766517 h 775394"/>
              <a:gd name="connsiteX0" fmla="*/ 0 w 914469"/>
              <a:gd name="connsiteY0" fmla="*/ 766517 h 775394"/>
              <a:gd name="connsiteX1" fmla="*/ 386101 w 914469"/>
              <a:gd name="connsiteY1" fmla="*/ 17417 h 775394"/>
              <a:gd name="connsiteX2" fmla="*/ 914469 w 914469"/>
              <a:gd name="connsiteY2" fmla="*/ 0 h 775394"/>
              <a:gd name="connsiteX3" fmla="*/ 910783 w 914469"/>
              <a:gd name="connsiteY3" fmla="*/ 775394 h 775394"/>
              <a:gd name="connsiteX4" fmla="*/ 0 w 914469"/>
              <a:gd name="connsiteY4" fmla="*/ 766517 h 77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69" h="775394">
                <a:moveTo>
                  <a:pt x="0" y="766517"/>
                </a:moveTo>
                <a:lnTo>
                  <a:pt x="386101" y="17417"/>
                </a:lnTo>
                <a:lnTo>
                  <a:pt x="914469" y="0"/>
                </a:lnTo>
                <a:cubicBezTo>
                  <a:pt x="913240" y="258465"/>
                  <a:pt x="912012" y="516929"/>
                  <a:pt x="910783" y="775394"/>
                </a:cubicBezTo>
                <a:lnTo>
                  <a:pt x="0" y="766517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2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2"/>
          <p:cNvSpPr/>
          <p:nvPr/>
        </p:nvSpPr>
        <p:spPr>
          <a:xfrm flipH="1">
            <a:off x="990374" y="4925850"/>
            <a:ext cx="8183269" cy="250700"/>
          </a:xfrm>
          <a:custGeom>
            <a:avLst/>
            <a:gdLst>
              <a:gd name="connsiteX0" fmla="*/ 0 w 8369700"/>
              <a:gd name="connsiteY0" fmla="*/ 250700 h 250700"/>
              <a:gd name="connsiteX1" fmla="*/ 129216 w 8369700"/>
              <a:gd name="connsiteY1" fmla="*/ 0 h 250700"/>
              <a:gd name="connsiteX2" fmla="*/ 8369700 w 8369700"/>
              <a:gd name="connsiteY2" fmla="*/ 0 h 250700"/>
              <a:gd name="connsiteX3" fmla="*/ 8240484 w 8369700"/>
              <a:gd name="connsiteY3" fmla="*/ 250700 h 250700"/>
              <a:gd name="connsiteX4" fmla="*/ 0 w 8369700"/>
              <a:gd name="connsiteY4" fmla="*/ 250700 h 250700"/>
              <a:gd name="connsiteX0" fmla="*/ 0 w 8369700"/>
              <a:gd name="connsiteY0" fmla="*/ 250700 h 250700"/>
              <a:gd name="connsiteX1" fmla="*/ 200237 w 8369700"/>
              <a:gd name="connsiteY1" fmla="*/ 0 h 250700"/>
              <a:gd name="connsiteX2" fmla="*/ 8369700 w 8369700"/>
              <a:gd name="connsiteY2" fmla="*/ 0 h 250700"/>
              <a:gd name="connsiteX3" fmla="*/ 8240484 w 8369700"/>
              <a:gd name="connsiteY3" fmla="*/ 250700 h 250700"/>
              <a:gd name="connsiteX4" fmla="*/ 0 w 8369700"/>
              <a:gd name="connsiteY4" fmla="*/ 250700 h 250700"/>
              <a:gd name="connsiteX0" fmla="*/ 0 w 8236535"/>
              <a:gd name="connsiteY0" fmla="*/ 250700 h 250700"/>
              <a:gd name="connsiteX1" fmla="*/ 67072 w 8236535"/>
              <a:gd name="connsiteY1" fmla="*/ 0 h 250700"/>
              <a:gd name="connsiteX2" fmla="*/ 8236535 w 8236535"/>
              <a:gd name="connsiteY2" fmla="*/ 0 h 250700"/>
              <a:gd name="connsiteX3" fmla="*/ 8107319 w 8236535"/>
              <a:gd name="connsiteY3" fmla="*/ 250700 h 250700"/>
              <a:gd name="connsiteX4" fmla="*/ 0 w 8236535"/>
              <a:gd name="connsiteY4" fmla="*/ 250700 h 250700"/>
              <a:gd name="connsiteX0" fmla="*/ 21705 w 8169463"/>
              <a:gd name="connsiteY0" fmla="*/ 250700 h 250700"/>
              <a:gd name="connsiteX1" fmla="*/ 0 w 8169463"/>
              <a:gd name="connsiteY1" fmla="*/ 0 h 250700"/>
              <a:gd name="connsiteX2" fmla="*/ 8169463 w 8169463"/>
              <a:gd name="connsiteY2" fmla="*/ 0 h 250700"/>
              <a:gd name="connsiteX3" fmla="*/ 8040247 w 8169463"/>
              <a:gd name="connsiteY3" fmla="*/ 250700 h 250700"/>
              <a:gd name="connsiteX4" fmla="*/ 21705 w 8169463"/>
              <a:gd name="connsiteY4" fmla="*/ 250700 h 250700"/>
              <a:gd name="connsiteX0" fmla="*/ 0 w 8183269"/>
              <a:gd name="connsiteY0" fmla="*/ 250700 h 250700"/>
              <a:gd name="connsiteX1" fmla="*/ 13806 w 8183269"/>
              <a:gd name="connsiteY1" fmla="*/ 0 h 250700"/>
              <a:gd name="connsiteX2" fmla="*/ 8183269 w 8183269"/>
              <a:gd name="connsiteY2" fmla="*/ 0 h 250700"/>
              <a:gd name="connsiteX3" fmla="*/ 8054053 w 8183269"/>
              <a:gd name="connsiteY3" fmla="*/ 250700 h 250700"/>
              <a:gd name="connsiteX4" fmla="*/ 0 w 8183269"/>
              <a:gd name="connsiteY4" fmla="*/ 250700 h 25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269" h="250700">
                <a:moveTo>
                  <a:pt x="0" y="250700"/>
                </a:moveTo>
                <a:lnTo>
                  <a:pt x="13806" y="0"/>
                </a:lnTo>
                <a:lnTo>
                  <a:pt x="8183269" y="0"/>
                </a:lnTo>
                <a:lnTo>
                  <a:pt x="8054053" y="250700"/>
                </a:lnTo>
                <a:lnTo>
                  <a:pt x="0" y="2507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0067B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00B0F0">
              <a:alpha val="17690"/>
            </a:srgbClr>
          </a:solidFill>
          <a:ln>
            <a:noFill/>
          </a:ln>
        </p:spPr>
      </p:sp>
      <p:sp>
        <p:nvSpPr>
          <p:cNvPr id="17" name="Google Shape;17;p3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>
                <a:latin typeface="Roboto Cn" pitchFamily="2" charset="0"/>
                <a:ea typeface="Roboto Cn" pitchFamily="2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  <a:defRPr sz="2400"/>
            </a:lvl9pPr>
          </a:lstStyle>
          <a:p>
            <a:r>
              <a:rPr lang="ru-RU" dirty="0" smtClean="0"/>
              <a:t>Образец подзаголовка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44050" y="-38100"/>
            <a:ext cx="4139800" cy="5192625"/>
          </a:xfrm>
          <a:custGeom>
            <a:avLst/>
            <a:gdLst/>
            <a:ahLst/>
            <a:cxnLst/>
            <a:rect l="l" t="t" r="r" b="b"/>
            <a:pathLst>
              <a:path w="165592" h="207705" extrusionOk="0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 flipH="1">
            <a:off x="-647600" y="-14750"/>
            <a:ext cx="24819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457200" rtl="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3600"/>
              <a:buChar char="▸"/>
              <a:defRPr sz="3600" i="1"/>
            </a:lvl1pPr>
            <a:lvl2pPr marL="914400" lvl="1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2pPr>
            <a:lvl3pPr marL="1371600" lvl="2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3pPr>
            <a:lvl4pPr marL="1828800" lvl="3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4pPr>
            <a:lvl5pPr marL="2286000" lvl="4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5pPr>
            <a:lvl6pPr marL="2743200" lvl="5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6pPr>
            <a:lvl7pPr marL="3200400" lvl="6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7pPr>
            <a:lvl8pPr marL="3657600" lvl="7" indent="-457200" rtl="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8pPr>
            <a:lvl9pPr marL="4114800" lvl="8" indent="-457200">
              <a:spcBef>
                <a:spcPts val="0"/>
              </a:spcBef>
              <a:spcAft>
                <a:spcPts val="0"/>
              </a:spcAft>
              <a:buSzPts val="3600"/>
              <a:buChar char="▹"/>
              <a:defRPr sz="3600" i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5" name="Google Shape;25;p4"/>
          <p:cNvSpPr txBox="1"/>
          <p:nvPr/>
        </p:nvSpPr>
        <p:spPr>
          <a:xfrm>
            <a:off x="-121150" y="-271850"/>
            <a:ext cx="1955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50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6" name="Google Shape;26;p4"/>
          <p:cNvSpPr/>
          <p:nvPr/>
        </p:nvSpPr>
        <p:spPr>
          <a:xfrm flipH="1">
            <a:off x="1440947" y="-147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 flipH="1">
            <a:off x="6957299" y="4394650"/>
            <a:ext cx="2643900" cy="749100"/>
          </a:xfrm>
          <a:prstGeom prst="parallelogram">
            <a:avLst>
              <a:gd name="adj" fmla="val 51542"/>
            </a:avLst>
          </a:prstGeom>
          <a:solidFill>
            <a:srgbClr val="0067B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6957475" y="4137550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  <a:endParaRPr sz="150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sp>
        <p:nvSpPr>
          <p:cNvPr id="29" name="Google Shape;29;p4"/>
          <p:cNvSpPr/>
          <p:nvPr/>
        </p:nvSpPr>
        <p:spPr>
          <a:xfrm flipH="1">
            <a:off x="6626547" y="4394650"/>
            <a:ext cx="7458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41388" y="-17561"/>
            <a:ext cx="897052" cy="749100"/>
          </a:xfrm>
          <a:custGeom>
            <a:avLst/>
            <a:gdLst>
              <a:gd name="connsiteX0" fmla="*/ 0 w 1759200"/>
              <a:gd name="connsiteY0" fmla="*/ 749100 h 749100"/>
              <a:gd name="connsiteX1" fmla="*/ 386101 w 1759200"/>
              <a:gd name="connsiteY1" fmla="*/ 0 h 749100"/>
              <a:gd name="connsiteX2" fmla="*/ 1759200 w 1759200"/>
              <a:gd name="connsiteY2" fmla="*/ 0 h 749100"/>
              <a:gd name="connsiteX3" fmla="*/ 1373099 w 1759200"/>
              <a:gd name="connsiteY3" fmla="*/ 749100 h 749100"/>
              <a:gd name="connsiteX4" fmla="*/ 0 w 1759200"/>
              <a:gd name="connsiteY4" fmla="*/ 749100 h 749100"/>
              <a:gd name="connsiteX0" fmla="*/ 0 w 1373099"/>
              <a:gd name="connsiteY0" fmla="*/ 749100 h 749100"/>
              <a:gd name="connsiteX1" fmla="*/ 386101 w 1373099"/>
              <a:gd name="connsiteY1" fmla="*/ 0 h 749100"/>
              <a:gd name="connsiteX2" fmla="*/ 897052 w 1373099"/>
              <a:gd name="connsiteY2" fmla="*/ 8709 h 749100"/>
              <a:gd name="connsiteX3" fmla="*/ 1373099 w 1373099"/>
              <a:gd name="connsiteY3" fmla="*/ 749100 h 749100"/>
              <a:gd name="connsiteX4" fmla="*/ 0 w 1373099"/>
              <a:gd name="connsiteY4" fmla="*/ 749100 h 749100"/>
              <a:gd name="connsiteX0" fmla="*/ 0 w 920254"/>
              <a:gd name="connsiteY0" fmla="*/ 749100 h 749100"/>
              <a:gd name="connsiteX1" fmla="*/ 386101 w 920254"/>
              <a:gd name="connsiteY1" fmla="*/ 0 h 749100"/>
              <a:gd name="connsiteX2" fmla="*/ 897052 w 920254"/>
              <a:gd name="connsiteY2" fmla="*/ 8709 h 749100"/>
              <a:gd name="connsiteX3" fmla="*/ 920254 w 920254"/>
              <a:gd name="connsiteY3" fmla="*/ 749100 h 749100"/>
              <a:gd name="connsiteX4" fmla="*/ 0 w 920254"/>
              <a:gd name="connsiteY4" fmla="*/ 749100 h 749100"/>
              <a:gd name="connsiteX0" fmla="*/ 0 w 897052"/>
              <a:gd name="connsiteY0" fmla="*/ 749100 h 749100"/>
              <a:gd name="connsiteX1" fmla="*/ 386101 w 897052"/>
              <a:gd name="connsiteY1" fmla="*/ 0 h 749100"/>
              <a:gd name="connsiteX2" fmla="*/ 897052 w 897052"/>
              <a:gd name="connsiteY2" fmla="*/ 8709 h 749100"/>
              <a:gd name="connsiteX3" fmla="*/ 885420 w 897052"/>
              <a:gd name="connsiteY3" fmla="*/ 749100 h 749100"/>
              <a:gd name="connsiteX4" fmla="*/ 0 w 897052"/>
              <a:gd name="connsiteY4" fmla="*/ 749100 h 74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052" h="749100">
                <a:moveTo>
                  <a:pt x="0" y="749100"/>
                </a:moveTo>
                <a:lnTo>
                  <a:pt x="386101" y="0"/>
                </a:lnTo>
                <a:lnTo>
                  <a:pt x="897052" y="8709"/>
                </a:lnTo>
                <a:lnTo>
                  <a:pt x="885420" y="749100"/>
                </a:lnTo>
                <a:lnTo>
                  <a:pt x="0" y="749100"/>
                </a:lnTo>
                <a:close/>
              </a:path>
            </a:pathLst>
          </a:cu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 flipH="1">
            <a:off x="7861617" y="272850"/>
            <a:ext cx="1312139" cy="749100"/>
          </a:xfrm>
          <a:custGeom>
            <a:avLst/>
            <a:gdLst>
              <a:gd name="connsiteX0" fmla="*/ 0 w 1759200"/>
              <a:gd name="connsiteY0" fmla="*/ 749100 h 749100"/>
              <a:gd name="connsiteX1" fmla="*/ 386101 w 1759200"/>
              <a:gd name="connsiteY1" fmla="*/ 0 h 749100"/>
              <a:gd name="connsiteX2" fmla="*/ 1759200 w 1759200"/>
              <a:gd name="connsiteY2" fmla="*/ 0 h 749100"/>
              <a:gd name="connsiteX3" fmla="*/ 1373099 w 1759200"/>
              <a:gd name="connsiteY3" fmla="*/ 749100 h 749100"/>
              <a:gd name="connsiteX4" fmla="*/ 0 w 1759200"/>
              <a:gd name="connsiteY4" fmla="*/ 749100 h 749100"/>
              <a:gd name="connsiteX0" fmla="*/ 84162 w 1373099"/>
              <a:gd name="connsiteY0" fmla="*/ 749100 h 749100"/>
              <a:gd name="connsiteX1" fmla="*/ 0 w 1373099"/>
              <a:gd name="connsiteY1" fmla="*/ 0 h 749100"/>
              <a:gd name="connsiteX2" fmla="*/ 1373099 w 1373099"/>
              <a:gd name="connsiteY2" fmla="*/ 0 h 749100"/>
              <a:gd name="connsiteX3" fmla="*/ 986998 w 1373099"/>
              <a:gd name="connsiteY3" fmla="*/ 749100 h 749100"/>
              <a:gd name="connsiteX4" fmla="*/ 84162 w 1373099"/>
              <a:gd name="connsiteY4" fmla="*/ 749100 h 749100"/>
              <a:gd name="connsiteX0" fmla="*/ 23202 w 1312139"/>
              <a:gd name="connsiteY0" fmla="*/ 749100 h 749100"/>
              <a:gd name="connsiteX1" fmla="*/ 0 w 1312139"/>
              <a:gd name="connsiteY1" fmla="*/ 0 h 749100"/>
              <a:gd name="connsiteX2" fmla="*/ 1312139 w 1312139"/>
              <a:gd name="connsiteY2" fmla="*/ 0 h 749100"/>
              <a:gd name="connsiteX3" fmla="*/ 926038 w 1312139"/>
              <a:gd name="connsiteY3" fmla="*/ 749100 h 749100"/>
              <a:gd name="connsiteX4" fmla="*/ 23202 w 1312139"/>
              <a:gd name="connsiteY4" fmla="*/ 749100 h 74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2139" h="749100">
                <a:moveTo>
                  <a:pt x="23202" y="749100"/>
                </a:moveTo>
                <a:lnTo>
                  <a:pt x="0" y="0"/>
                </a:lnTo>
                <a:lnTo>
                  <a:pt x="1312139" y="0"/>
                </a:lnTo>
                <a:lnTo>
                  <a:pt x="926038" y="749100"/>
                </a:lnTo>
                <a:lnTo>
                  <a:pt x="23202" y="74910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990533" y="4925850"/>
            <a:ext cx="8186661" cy="250700"/>
          </a:xfrm>
          <a:custGeom>
            <a:avLst/>
            <a:gdLst>
              <a:gd name="connsiteX0" fmla="*/ 0 w 8369541"/>
              <a:gd name="connsiteY0" fmla="*/ 250700 h 250700"/>
              <a:gd name="connsiteX1" fmla="*/ 129216 w 8369541"/>
              <a:gd name="connsiteY1" fmla="*/ 0 h 250700"/>
              <a:gd name="connsiteX2" fmla="*/ 8369541 w 8369541"/>
              <a:gd name="connsiteY2" fmla="*/ 0 h 250700"/>
              <a:gd name="connsiteX3" fmla="*/ 8240325 w 8369541"/>
              <a:gd name="connsiteY3" fmla="*/ 250700 h 250700"/>
              <a:gd name="connsiteX4" fmla="*/ 0 w 8369541"/>
              <a:gd name="connsiteY4" fmla="*/ 250700 h 250700"/>
              <a:gd name="connsiteX0" fmla="*/ 0 w 8369541"/>
              <a:gd name="connsiteY0" fmla="*/ 250700 h 250700"/>
              <a:gd name="connsiteX1" fmla="*/ 198885 w 8369541"/>
              <a:gd name="connsiteY1" fmla="*/ 0 h 250700"/>
              <a:gd name="connsiteX2" fmla="*/ 8369541 w 8369541"/>
              <a:gd name="connsiteY2" fmla="*/ 0 h 250700"/>
              <a:gd name="connsiteX3" fmla="*/ 8240325 w 8369541"/>
              <a:gd name="connsiteY3" fmla="*/ 250700 h 250700"/>
              <a:gd name="connsiteX4" fmla="*/ 0 w 8369541"/>
              <a:gd name="connsiteY4" fmla="*/ 250700 h 250700"/>
              <a:gd name="connsiteX0" fmla="*/ 0 w 8186661"/>
              <a:gd name="connsiteY0" fmla="*/ 250700 h 250700"/>
              <a:gd name="connsiteX1" fmla="*/ 16005 w 8186661"/>
              <a:gd name="connsiteY1" fmla="*/ 0 h 250700"/>
              <a:gd name="connsiteX2" fmla="*/ 8186661 w 8186661"/>
              <a:gd name="connsiteY2" fmla="*/ 0 h 250700"/>
              <a:gd name="connsiteX3" fmla="*/ 8057445 w 8186661"/>
              <a:gd name="connsiteY3" fmla="*/ 250700 h 250700"/>
              <a:gd name="connsiteX4" fmla="*/ 0 w 8186661"/>
              <a:gd name="connsiteY4" fmla="*/ 250700 h 25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6661" h="250700">
                <a:moveTo>
                  <a:pt x="0" y="250700"/>
                </a:moveTo>
                <a:lnTo>
                  <a:pt x="16005" y="0"/>
                </a:lnTo>
                <a:lnTo>
                  <a:pt x="8186661" y="0"/>
                </a:lnTo>
                <a:lnTo>
                  <a:pt x="8057445" y="250700"/>
                </a:lnTo>
                <a:lnTo>
                  <a:pt x="0" y="2507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 Cn" pitchFamily="2" charset="0"/>
                <a:ea typeface="Roboto Cn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Google Shape;42;p6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70C0"/>
              </a:solidFill>
            </a:endParaRPr>
          </a:p>
        </p:txBody>
      </p:sp>
      <p:sp>
        <p:nvSpPr>
          <p:cNvPr id="44" name="Google Shape;44;p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>
                <a:latin typeface="Roboto Cn" pitchFamily="2" charset="0"/>
                <a:ea typeface="Roboto Cn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Google Shape;53;p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7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7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7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7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 Cn" pitchFamily="2" charset="0"/>
                <a:ea typeface="Roboto Cn" pitchFamily="2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2"/>
          </p:nvPr>
        </p:nvSpPr>
        <p:spPr>
          <a:xfrm>
            <a:off x="3652189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3"/>
          </p:nvPr>
        </p:nvSpPr>
        <p:spPr>
          <a:xfrm>
            <a:off x="6199478" y="1224350"/>
            <a:ext cx="2423100" cy="354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Char char="▸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▹"/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Google Shape;65;p8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8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8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 flipH="1">
            <a:off x="990375" y="4925850"/>
            <a:ext cx="8369700" cy="250700"/>
          </a:xfrm>
          <a:prstGeom prst="parallelogram">
            <a:avLst>
              <a:gd name="adj" fmla="val 5154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 Cn" pitchFamily="2" charset="0"/>
                <a:ea typeface="Roboto Cn" pitchFamily="2" charset="0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71" name="Google Shape;71;p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TITLE_ONLY_1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9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Google Shape;74;p9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9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9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9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9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latin typeface="Roboto Cn" pitchFamily="2" charset="0"/>
                <a:ea typeface="Roboto Cn" pitchFamily="2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ru-RU" dirty="0" smtClean="0"/>
              <a:t>Образец заголовка</a:t>
            </a:r>
            <a:endParaRPr dirty="0"/>
          </a:p>
        </p:txBody>
      </p:sp>
      <p:sp>
        <p:nvSpPr>
          <p:cNvPr id="80" name="Google Shape;80;p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Google Shape;91;p11"/>
          <p:cNvSpPr/>
          <p:nvPr/>
        </p:nvSpPr>
        <p:spPr>
          <a:xfrm flipH="1">
            <a:off x="-76222" y="-26269"/>
            <a:ext cx="931886" cy="775226"/>
          </a:xfrm>
          <a:custGeom>
            <a:avLst/>
            <a:gdLst>
              <a:gd name="connsiteX0" fmla="*/ 0 w 1759200"/>
              <a:gd name="connsiteY0" fmla="*/ 749100 h 749100"/>
              <a:gd name="connsiteX1" fmla="*/ 386101 w 1759200"/>
              <a:gd name="connsiteY1" fmla="*/ 0 h 749100"/>
              <a:gd name="connsiteX2" fmla="*/ 1759200 w 1759200"/>
              <a:gd name="connsiteY2" fmla="*/ 0 h 749100"/>
              <a:gd name="connsiteX3" fmla="*/ 1373099 w 1759200"/>
              <a:gd name="connsiteY3" fmla="*/ 749100 h 749100"/>
              <a:gd name="connsiteX4" fmla="*/ 0 w 1759200"/>
              <a:gd name="connsiteY4" fmla="*/ 749100 h 749100"/>
              <a:gd name="connsiteX0" fmla="*/ 0 w 1759200"/>
              <a:gd name="connsiteY0" fmla="*/ 749100 h 766518"/>
              <a:gd name="connsiteX1" fmla="*/ 386101 w 1759200"/>
              <a:gd name="connsiteY1" fmla="*/ 0 h 766518"/>
              <a:gd name="connsiteX2" fmla="*/ 1759200 w 1759200"/>
              <a:gd name="connsiteY2" fmla="*/ 0 h 766518"/>
              <a:gd name="connsiteX3" fmla="*/ 894127 w 1759200"/>
              <a:gd name="connsiteY3" fmla="*/ 766518 h 766518"/>
              <a:gd name="connsiteX4" fmla="*/ 0 w 1759200"/>
              <a:gd name="connsiteY4" fmla="*/ 749100 h 766518"/>
              <a:gd name="connsiteX0" fmla="*/ 0 w 958011"/>
              <a:gd name="connsiteY0" fmla="*/ 749100 h 766518"/>
              <a:gd name="connsiteX1" fmla="*/ 386101 w 958011"/>
              <a:gd name="connsiteY1" fmla="*/ 0 h 766518"/>
              <a:gd name="connsiteX2" fmla="*/ 958011 w 958011"/>
              <a:gd name="connsiteY2" fmla="*/ 8709 h 766518"/>
              <a:gd name="connsiteX3" fmla="*/ 894127 w 958011"/>
              <a:gd name="connsiteY3" fmla="*/ 766518 h 766518"/>
              <a:gd name="connsiteX4" fmla="*/ 0 w 958011"/>
              <a:gd name="connsiteY4" fmla="*/ 749100 h 766518"/>
              <a:gd name="connsiteX0" fmla="*/ 0 w 905760"/>
              <a:gd name="connsiteY0" fmla="*/ 757808 h 775226"/>
              <a:gd name="connsiteX1" fmla="*/ 386101 w 905760"/>
              <a:gd name="connsiteY1" fmla="*/ 8708 h 775226"/>
              <a:gd name="connsiteX2" fmla="*/ 905760 w 905760"/>
              <a:gd name="connsiteY2" fmla="*/ 0 h 775226"/>
              <a:gd name="connsiteX3" fmla="*/ 894127 w 905760"/>
              <a:gd name="connsiteY3" fmla="*/ 775226 h 775226"/>
              <a:gd name="connsiteX4" fmla="*/ 0 w 905760"/>
              <a:gd name="connsiteY4" fmla="*/ 757808 h 775226"/>
              <a:gd name="connsiteX0" fmla="*/ 0 w 931886"/>
              <a:gd name="connsiteY0" fmla="*/ 757808 h 775226"/>
              <a:gd name="connsiteX1" fmla="*/ 386101 w 931886"/>
              <a:gd name="connsiteY1" fmla="*/ 8708 h 775226"/>
              <a:gd name="connsiteX2" fmla="*/ 931886 w 931886"/>
              <a:gd name="connsiteY2" fmla="*/ 0 h 775226"/>
              <a:gd name="connsiteX3" fmla="*/ 894127 w 931886"/>
              <a:gd name="connsiteY3" fmla="*/ 775226 h 775226"/>
              <a:gd name="connsiteX4" fmla="*/ 0 w 931886"/>
              <a:gd name="connsiteY4" fmla="*/ 757808 h 7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886" h="775226">
                <a:moveTo>
                  <a:pt x="0" y="757808"/>
                </a:moveTo>
                <a:lnTo>
                  <a:pt x="386101" y="8708"/>
                </a:lnTo>
                <a:lnTo>
                  <a:pt x="931886" y="0"/>
                </a:lnTo>
                <a:lnTo>
                  <a:pt x="894127" y="775226"/>
                </a:lnTo>
                <a:lnTo>
                  <a:pt x="0" y="757808"/>
                </a:lnTo>
                <a:close/>
              </a:path>
            </a:pathLst>
          </a:cu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1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 flipH="1">
            <a:off x="990533" y="4925850"/>
            <a:ext cx="8177953" cy="250700"/>
          </a:xfrm>
          <a:custGeom>
            <a:avLst/>
            <a:gdLst>
              <a:gd name="connsiteX0" fmla="*/ 0 w 8369541"/>
              <a:gd name="connsiteY0" fmla="*/ 250700 h 250700"/>
              <a:gd name="connsiteX1" fmla="*/ 129216 w 8369541"/>
              <a:gd name="connsiteY1" fmla="*/ 0 h 250700"/>
              <a:gd name="connsiteX2" fmla="*/ 8369541 w 8369541"/>
              <a:gd name="connsiteY2" fmla="*/ 0 h 250700"/>
              <a:gd name="connsiteX3" fmla="*/ 8240325 w 8369541"/>
              <a:gd name="connsiteY3" fmla="*/ 250700 h 250700"/>
              <a:gd name="connsiteX4" fmla="*/ 0 w 8369541"/>
              <a:gd name="connsiteY4" fmla="*/ 250700 h 250700"/>
              <a:gd name="connsiteX0" fmla="*/ 0 w 8369541"/>
              <a:gd name="connsiteY0" fmla="*/ 250700 h 250700"/>
              <a:gd name="connsiteX1" fmla="*/ 198884 w 8369541"/>
              <a:gd name="connsiteY1" fmla="*/ 0 h 250700"/>
              <a:gd name="connsiteX2" fmla="*/ 8369541 w 8369541"/>
              <a:gd name="connsiteY2" fmla="*/ 0 h 250700"/>
              <a:gd name="connsiteX3" fmla="*/ 8240325 w 8369541"/>
              <a:gd name="connsiteY3" fmla="*/ 250700 h 250700"/>
              <a:gd name="connsiteX4" fmla="*/ 0 w 8369541"/>
              <a:gd name="connsiteY4" fmla="*/ 250700 h 250700"/>
              <a:gd name="connsiteX0" fmla="*/ 0 w 8177953"/>
              <a:gd name="connsiteY0" fmla="*/ 250700 h 250700"/>
              <a:gd name="connsiteX1" fmla="*/ 7296 w 8177953"/>
              <a:gd name="connsiteY1" fmla="*/ 0 h 250700"/>
              <a:gd name="connsiteX2" fmla="*/ 8177953 w 8177953"/>
              <a:gd name="connsiteY2" fmla="*/ 0 h 250700"/>
              <a:gd name="connsiteX3" fmla="*/ 8048737 w 8177953"/>
              <a:gd name="connsiteY3" fmla="*/ 250700 h 250700"/>
              <a:gd name="connsiteX4" fmla="*/ 0 w 8177953"/>
              <a:gd name="connsiteY4" fmla="*/ 250700 h 25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77953" h="250700">
                <a:moveTo>
                  <a:pt x="0" y="250700"/>
                </a:moveTo>
                <a:lnTo>
                  <a:pt x="7296" y="0"/>
                </a:lnTo>
                <a:lnTo>
                  <a:pt x="8177953" y="0"/>
                </a:lnTo>
                <a:lnTo>
                  <a:pt x="8048737" y="250700"/>
                </a:lnTo>
                <a:lnTo>
                  <a:pt x="0" y="25070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carnival.com/help-use-presentation-templat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info@iate.obninsk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43E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dirty="0">
                <a:latin typeface="Roboto Lt" pitchFamily="2" charset="0"/>
                <a:ea typeface="Roboto Lt" pitchFamily="2" charset="0"/>
              </a:rPr>
              <a:t>ПРЕЗЕНТАЦИЯ ДЛЯ ИАТЭ НИЯУ МИФИ</a:t>
            </a:r>
            <a:endParaRPr dirty="0">
              <a:latin typeface="Roboto Lt" pitchFamily="2" charset="0"/>
              <a:ea typeface="Roboto L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Текст и картинка</a:t>
            </a:r>
            <a:endParaRPr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1104900" y="2433975"/>
            <a:ext cx="3625200" cy="211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buNone/>
            </a:pPr>
            <a:r>
              <a:rPr lang="ru-RU" sz="1800" dirty="0"/>
              <a:t>Обучение возможно за счет средств федерального бюджета и по договорам с полным возмещением затрат на обучение, заключаемым с физическими или юридическими лицами.</a:t>
            </a:r>
            <a:endParaRPr sz="1800" dirty="0"/>
          </a:p>
        </p:txBody>
      </p:sp>
      <p:sp>
        <p:nvSpPr>
          <p:cNvPr id="184" name="Google Shape;184;p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85" name="Google Shape;185;p22" descr="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Большая- большая картинка </a:t>
            </a:r>
            <a:endParaRPr dirty="0"/>
          </a:p>
        </p:txBody>
      </p:sp>
      <p:sp>
        <p:nvSpPr>
          <p:cNvPr id="191" name="Google Shape;191;p2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Возможные диаграммы</a:t>
            </a:r>
            <a:endParaRPr dirty="0"/>
          </a:p>
        </p:txBody>
      </p:sp>
      <p:sp>
        <p:nvSpPr>
          <p:cNvPr id="200" name="Google Shape;200;p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97" name="Google Shape;197;p24"/>
          <p:cNvSpPr/>
          <p:nvPr/>
        </p:nvSpPr>
        <p:spPr>
          <a:xfrm>
            <a:off x="3450538" y="1808525"/>
            <a:ext cx="2412300" cy="2412300"/>
          </a:xfrm>
          <a:prstGeom prst="ellipse">
            <a:avLst/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Специалитет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8" name="Google Shape;198;p24"/>
          <p:cNvSpPr/>
          <p:nvPr/>
        </p:nvSpPr>
        <p:spPr>
          <a:xfrm>
            <a:off x="1389800" y="1808525"/>
            <a:ext cx="2412300" cy="2412300"/>
          </a:xfrm>
          <a:prstGeom prst="ellipse">
            <a:avLst/>
          </a:prstGeom>
          <a:solidFill>
            <a:srgbClr val="0070C0">
              <a:alpha val="85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err="1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Бакалавриат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9" name="Google Shape;199;p24"/>
          <p:cNvSpPr/>
          <p:nvPr/>
        </p:nvSpPr>
        <p:spPr>
          <a:xfrm>
            <a:off x="5511277" y="1808525"/>
            <a:ext cx="2412300" cy="2412300"/>
          </a:xfrm>
          <a:prstGeom prst="ellipse">
            <a:avLst/>
          </a:prstGeom>
          <a:solidFill>
            <a:srgbClr val="0070C0">
              <a:alpha val="85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Магистратура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араллелограмм 12"/>
          <p:cNvSpPr/>
          <p:nvPr/>
        </p:nvSpPr>
        <p:spPr>
          <a:xfrm flipH="1">
            <a:off x="107504" y="-25861"/>
            <a:ext cx="864096" cy="765722"/>
          </a:xfrm>
          <a:prstGeom prst="parallelogram">
            <a:avLst>
              <a:gd name="adj" fmla="val 4887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араллелограмм 13"/>
          <p:cNvSpPr/>
          <p:nvPr/>
        </p:nvSpPr>
        <p:spPr>
          <a:xfrm flipH="1">
            <a:off x="721684" y="260437"/>
            <a:ext cx="7488832" cy="765722"/>
          </a:xfrm>
          <a:prstGeom prst="parallelogram">
            <a:avLst>
              <a:gd name="adj" fmla="val 52356"/>
            </a:avLst>
          </a:prstGeom>
          <a:solidFill>
            <a:srgbClr val="2D34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араллелограмм 11"/>
          <p:cNvSpPr/>
          <p:nvPr/>
        </p:nvSpPr>
        <p:spPr>
          <a:xfrm flipH="1">
            <a:off x="-1082197" y="-27031"/>
            <a:ext cx="1944216" cy="765722"/>
          </a:xfrm>
          <a:prstGeom prst="parallelogram">
            <a:avLst>
              <a:gd name="adj" fmla="val 52356"/>
            </a:avLst>
          </a:prstGeom>
          <a:solidFill>
            <a:srgbClr val="2D34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Google Shape;11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Обнинский</a:t>
            </a:r>
            <a:r>
              <a:rPr lang="ru-RU" dirty="0" smtClean="0"/>
              <a:t> институт атомной энергетики</a:t>
            </a:r>
            <a:endParaRPr dirty="0"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1"/>
          </p:nvPr>
        </p:nvSpPr>
        <p:spPr>
          <a:xfrm>
            <a:off x="1101375" y="1349550"/>
            <a:ext cx="3481200" cy="17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400" b="1" dirty="0">
                <a:solidFill>
                  <a:srgbClr val="0070C0"/>
                </a:solidFill>
              </a:rPr>
              <a:t>ОТКРЫТИЕ ИНСТИТУТА</a:t>
            </a:r>
            <a:endParaRPr lang="ru-RU" sz="1400" dirty="0">
              <a:solidFill>
                <a:srgbClr val="0070C0"/>
              </a:solidFill>
            </a:endParaRP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400" dirty="0"/>
              <a:t>Приказом Министерства высшего и среднего специального образования № 683 от 05.10.1985 года в г. Обнинске на базе филиала Московского инженерно-физического института с 01 ноября 1985 года был открыт институт атомной энергетики (ИАТЭ).</a:t>
            </a:r>
            <a:r>
              <a:rPr lang="en" sz="1400" dirty="0" smtClean="0"/>
              <a:t>.</a:t>
            </a:r>
            <a:endParaRPr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2"/>
          </p:nvPr>
        </p:nvSpPr>
        <p:spPr>
          <a:xfrm>
            <a:off x="4809306" y="1349550"/>
            <a:ext cx="3877200" cy="17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ru-RU" sz="1400" b="1" dirty="0">
                <a:solidFill>
                  <a:srgbClr val="0070C0"/>
                </a:solidFill>
              </a:rPr>
              <a:t>ПЕРЕИМЕНОВАНИЕ ИНТИТУТА</a:t>
            </a:r>
            <a:endParaRPr lang="ru-RU" sz="1400" dirty="0">
              <a:solidFill>
                <a:srgbClr val="0070C0"/>
              </a:solidFill>
            </a:endParaRPr>
          </a:p>
          <a:p>
            <a:pPr marL="0" lvl="0" indent="0">
              <a:spcAft>
                <a:spcPts val="1000"/>
              </a:spcAft>
              <a:buNone/>
            </a:pPr>
            <a:r>
              <a:rPr lang="ru-RU" sz="1400" dirty="0">
                <a:latin typeface="Roboto Cn" pitchFamily="2" charset="0"/>
                <a:ea typeface="Roboto Cn" pitchFamily="2" charset="0"/>
              </a:rPr>
              <a:t>Приказом Министерства образования РФ № 2960 от 29.07.2002 </a:t>
            </a:r>
            <a:r>
              <a:rPr lang="ru-RU" sz="1400" dirty="0" err="1">
                <a:latin typeface="Roboto Cn" pitchFamily="2" charset="0"/>
                <a:ea typeface="Roboto Cn" pitchFamily="2" charset="0"/>
              </a:rPr>
              <a:t>Обнинский</a:t>
            </a:r>
            <a:r>
              <a:rPr lang="ru-RU" sz="1400" dirty="0">
                <a:latin typeface="Roboto Cn" pitchFamily="2" charset="0"/>
                <a:ea typeface="Roboto Cn" pitchFamily="2" charset="0"/>
              </a:rPr>
              <a:t> институт атомной энергетики переименован в государственное образовательное учреждение высшего профессионального образования «</a:t>
            </a:r>
            <a:r>
              <a:rPr lang="ru-RU" sz="1400" dirty="0" err="1">
                <a:latin typeface="Roboto Cn" pitchFamily="2" charset="0"/>
                <a:ea typeface="Roboto Cn" pitchFamily="2" charset="0"/>
              </a:rPr>
              <a:t>Обнинский</a:t>
            </a:r>
            <a:r>
              <a:rPr lang="ru-RU" sz="1400" dirty="0">
                <a:latin typeface="Roboto Cn" pitchFamily="2" charset="0"/>
                <a:ea typeface="Roboto Cn" pitchFamily="2" charset="0"/>
              </a:rPr>
              <a:t> государственный технический университет атомной энергетики» Минобразования РФ.</a:t>
            </a:r>
            <a:endParaRPr lang="ru-RU" sz="1400" b="1" dirty="0"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14" name="Google Shape;114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 dirty="0"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4294967295"/>
          </p:nvPr>
        </p:nvSpPr>
        <p:spPr>
          <a:xfrm>
            <a:off x="1558925" y="3829050"/>
            <a:ext cx="7585075" cy="827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1200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г.Обнинск</a:t>
            </a:r>
            <a:r>
              <a:rPr lang="ru-RU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Калужской обл., Студгородок, 1. ИАТЭ </a:t>
            </a:r>
            <a:r>
              <a:rPr lang="en" sz="1200" b="1" i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www.</a:t>
            </a:r>
            <a:r>
              <a:rPr lang="en-US" sz="1200" b="1" i="1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 iate.obninsk.ru</a:t>
            </a:r>
            <a:r>
              <a:rPr lang="ru-RU" sz="1200" b="1" i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Телефон: +7 (484) 397-94-90 доб. 111, факс: +7 (484) 397-08-22 </a:t>
            </a:r>
            <a:b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</a:t>
            </a:r>
            <a:r>
              <a:rPr lang="ru-RU" sz="1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mail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 </a:t>
            </a:r>
            <a:r>
              <a:rPr lang="ru-RU" sz="120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4"/>
              </a:rPr>
              <a:t>info@iate.obninsk.ru</a:t>
            </a:r>
            <a:endParaRPr lang="ru-RU" sz="1200" b="1" i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/>
          </a:p>
        </p:txBody>
      </p:sp>
      <p:sp>
        <p:nvSpPr>
          <p:cNvPr id="15" name="Параллелограмм 14"/>
          <p:cNvSpPr/>
          <p:nvPr/>
        </p:nvSpPr>
        <p:spPr>
          <a:xfrm flipH="1">
            <a:off x="7812360" y="260437"/>
            <a:ext cx="1944216" cy="765722"/>
          </a:xfrm>
          <a:prstGeom prst="parallelogram">
            <a:avLst>
              <a:gd name="adj" fmla="val 52356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араллелограмм 15"/>
          <p:cNvSpPr/>
          <p:nvPr/>
        </p:nvSpPr>
        <p:spPr>
          <a:xfrm flipH="1">
            <a:off x="971600" y="4910730"/>
            <a:ext cx="8418572" cy="253308"/>
          </a:xfrm>
          <a:prstGeom prst="parallelogram">
            <a:avLst>
              <a:gd name="adj" fmla="val 52356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ctrTitle" idx="4294967295"/>
          </p:nvPr>
        </p:nvSpPr>
        <p:spPr>
          <a:xfrm>
            <a:off x="5364088" y="843558"/>
            <a:ext cx="3549650" cy="11604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B0F0"/>
                </a:solidFill>
                <a:latin typeface="Roboto Cn" pitchFamily="2" charset="0"/>
                <a:ea typeface="Roboto Cn" pitchFamily="2" charset="0"/>
              </a:rPr>
              <a:t>ИАТЭ НИЯУ МИФИ</a:t>
            </a:r>
            <a:endParaRPr sz="3200" dirty="0">
              <a:solidFill>
                <a:srgbClr val="00B0F0"/>
              </a:solidFill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20" name="Google Shape;120;p15"/>
          <p:cNvSpPr txBox="1">
            <a:spLocks noGrp="1"/>
          </p:cNvSpPr>
          <p:nvPr>
            <p:ph type="subTitle" idx="4294967295"/>
          </p:nvPr>
        </p:nvSpPr>
        <p:spPr>
          <a:xfrm>
            <a:off x="5321300" y="1868488"/>
            <a:ext cx="3822700" cy="19748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</a:rPr>
              <a:t>начинает набор в III летнюю профильную смену «</a:t>
            </a:r>
            <a:r>
              <a:rPr lang="ru-RU" sz="2400" dirty="0" err="1">
                <a:solidFill>
                  <a:schemeClr val="bg1"/>
                </a:solidFill>
              </a:rPr>
              <a:t>Биошкола</a:t>
            </a:r>
            <a:r>
              <a:rPr lang="ru-RU" sz="2400" dirty="0">
                <a:solidFill>
                  <a:schemeClr val="bg1"/>
                </a:solidFill>
              </a:rPr>
              <a:t> олимпийского резерва» учащихся 6-10 классов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 dirty="0">
              <a:solidFill>
                <a:srgbClr val="FFFFFF"/>
              </a:solidFill>
            </a:endParaRPr>
          </a:p>
        </p:txBody>
      </p:sp>
      <p:pic>
        <p:nvPicPr>
          <p:cNvPr id="122" name="Google Shape;122;p15" descr="10.jpg"/>
          <p:cNvPicPr preferRelativeResize="0"/>
          <p:nvPr/>
        </p:nvPicPr>
        <p:blipFill rotWithShape="1">
          <a:blip r:embed="rId3">
            <a:alphaModFix/>
          </a:blip>
          <a:srcRect l="11422" t="22161" r="20220" b="9481"/>
          <a:stretch/>
        </p:blipFill>
        <p:spPr>
          <a:xfrm flipH="1">
            <a:off x="982119" y="731700"/>
            <a:ext cx="3742800" cy="21054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Институт физики</a:t>
            </a:r>
            <a:endParaRPr dirty="0"/>
          </a:p>
        </p:txBody>
      </p:sp>
      <p:sp>
        <p:nvSpPr>
          <p:cNvPr id="128" name="Google Shape;128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sz="1800" dirty="0"/>
              <a:t>Достижение глобального лидерства в образовании, науке и </a:t>
            </a:r>
            <a:r>
              <a:rPr lang="ru-RU" sz="1800" dirty="0" smtClean="0"/>
              <a:t>инновациях</a:t>
            </a:r>
            <a:endParaRPr sz="1800" dirty="0"/>
          </a:p>
        </p:txBody>
      </p:sp>
      <p:sp>
        <p:nvSpPr>
          <p:cNvPr id="129" name="Google Shape;129;p16"/>
          <p:cNvSpPr txBox="1">
            <a:spLocks noGrp="1"/>
          </p:cNvSpPr>
          <p:nvPr>
            <p:ph type="sldNum" idx="4294967295"/>
          </p:nvPr>
        </p:nvSpPr>
        <p:spPr>
          <a:xfrm>
            <a:off x="0" y="0"/>
            <a:ext cx="595313" cy="73183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ru-RU" sz="2000" dirty="0"/>
              <a:t>В отделении ведется </a:t>
            </a:r>
            <a:r>
              <a:rPr lang="ru-RU" sz="2000" dirty="0" smtClean="0"/>
              <a:t>научно-инновационная </a:t>
            </a:r>
            <a:r>
              <a:rPr lang="ru-RU" sz="2000" dirty="0"/>
              <a:t>деятельность и подготовка кадров для организаций эксплуатирующих атомные электрические станции (АЭС), а также инженерно-техническая и инновационная деятельность в области ядерных технологий и разработки новых материалов, совершенствования ядерных энергетических установок.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Институты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200" dirty="0"/>
              <a:t>Институт ядерной физики и технологий</a:t>
            </a:r>
          </a:p>
          <a:p>
            <a:pPr lvl="0"/>
            <a:r>
              <a:rPr lang="ru-RU" sz="2200" dirty="0"/>
              <a:t>Институт социально-экономических наук</a:t>
            </a:r>
          </a:p>
          <a:p>
            <a:pPr lvl="0"/>
            <a:r>
              <a:rPr lang="ru-RU" sz="2200" dirty="0"/>
              <a:t>Институт интеллектуальных кибернетических систем</a:t>
            </a:r>
          </a:p>
          <a:p>
            <a:pPr lvl="0"/>
            <a:r>
              <a:rPr lang="ru-RU" sz="2200" dirty="0"/>
              <a:t>Инженерно-физический институт биомедицины</a:t>
            </a:r>
          </a:p>
          <a:p>
            <a:pPr lvl="0"/>
            <a:r>
              <a:rPr lang="ru-RU" sz="2200" dirty="0"/>
              <a:t>Институт общей и профессиональной подготовки</a:t>
            </a:r>
          </a:p>
          <a:p>
            <a:pPr marL="457200" lvl="0" indent="-419100" algn="l" rtl="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3000"/>
              <a:buChar char="▸"/>
            </a:pP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46" name="Google Shape;146;p19"/>
          <p:cNvSpPr txBox="1">
            <a:spLocks noGrp="1"/>
          </p:cNvSpPr>
          <p:nvPr>
            <p:ph type="ctrTitle" idx="4294967295"/>
          </p:nvPr>
        </p:nvSpPr>
        <p:spPr>
          <a:xfrm>
            <a:off x="1776413" y="2649538"/>
            <a:ext cx="7367587" cy="11604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dirty="0" smtClean="0">
                <a:solidFill>
                  <a:srgbClr val="0070C0"/>
                </a:solidFill>
                <a:latin typeface="Roboto Cn" pitchFamily="2" charset="0"/>
                <a:ea typeface="Roboto Cn" pitchFamily="2" charset="0"/>
              </a:rPr>
              <a:t>Сделай правильный выбор</a:t>
            </a:r>
            <a:endParaRPr sz="4400" dirty="0">
              <a:solidFill>
                <a:srgbClr val="0070C0"/>
              </a:solidFill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7" name="Google Shape;147;p19"/>
          <p:cNvSpPr txBox="1">
            <a:spLocks noGrp="1"/>
          </p:cNvSpPr>
          <p:nvPr>
            <p:ph type="subTitle" idx="4294967295"/>
          </p:nvPr>
        </p:nvSpPr>
        <p:spPr>
          <a:xfrm>
            <a:off x="-1" y="3640138"/>
            <a:ext cx="6365361" cy="784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buNone/>
            </a:pPr>
            <a:r>
              <a:rPr lang="ru-RU" sz="2400" dirty="0" err="1" smtClean="0"/>
              <a:t>Обнинский</a:t>
            </a:r>
            <a:r>
              <a:rPr lang="ru-RU" sz="2400" dirty="0" smtClean="0"/>
              <a:t> </a:t>
            </a:r>
            <a:r>
              <a:rPr lang="ru-RU" sz="2400" dirty="0"/>
              <a:t>институт атомной энергетики проводит День открытых дверей</a:t>
            </a:r>
          </a:p>
        </p:txBody>
      </p:sp>
      <p:pic>
        <p:nvPicPr>
          <p:cNvPr id="3074" name="Picture 2" descr="D:\лого ИаТЭ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1510"/>
            <a:ext cx="2020888" cy="126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Текст в две </a:t>
            </a:r>
            <a:r>
              <a:rPr lang="ru-RU" dirty="0" err="1" smtClean="0"/>
              <a:t>колоки</a:t>
            </a:r>
            <a:endParaRPr dirty="0"/>
          </a:p>
        </p:txBody>
      </p:sp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Пункт1</a:t>
            </a:r>
            <a:endParaRPr b="1" dirty="0"/>
          </a:p>
          <a:p>
            <a:pPr marL="0" lvl="0" indent="0">
              <a:buNone/>
            </a:pPr>
            <a:r>
              <a:rPr lang="ru-RU" sz="2000" dirty="0"/>
              <a:t>Для обучения по программам магистратуры поступающий представляет диплом бакалавра, диплом специалиста с высшем профессиональным образованием, или диплом магистра.</a:t>
            </a:r>
            <a:endParaRPr sz="2000" dirty="0"/>
          </a:p>
        </p:txBody>
      </p:sp>
      <p:sp>
        <p:nvSpPr>
          <p:cNvPr id="167" name="Google Shape;167;p20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Пункт 2</a:t>
            </a:r>
            <a:endParaRPr b="1" dirty="0"/>
          </a:p>
          <a:p>
            <a:pPr marL="0" lv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2000" dirty="0"/>
              <a:t>При поступлении в магистратуру вступительным испытанием является аттестационное собеседование по специальности, которое проводят аттестационные комиссии факультетов.</a:t>
            </a:r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Текст в три колонки</a:t>
            </a:r>
            <a:endParaRPr dirty="0"/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b="1" dirty="0" smtClean="0"/>
              <a:t>Первая</a:t>
            </a:r>
          </a:p>
          <a:p>
            <a:pPr marL="0" lvl="0" indent="0">
              <a:buNone/>
            </a:pPr>
            <a:r>
              <a:rPr lang="ru-RU" dirty="0" smtClean="0"/>
              <a:t>формах </a:t>
            </a:r>
            <a:r>
              <a:rPr lang="ru-RU" dirty="0"/>
              <a:t>проведения вступительных </a:t>
            </a:r>
            <a:r>
              <a:rPr lang="ru-RU" dirty="0" smtClean="0"/>
              <a:t>испытаний.</a:t>
            </a:r>
            <a:endParaRPr b="1" dirty="0"/>
          </a:p>
        </p:txBody>
      </p:sp>
      <p:sp>
        <p:nvSpPr>
          <p:cNvPr id="175" name="Google Shape;175;p21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Вторая</a:t>
            </a:r>
            <a:endParaRPr b="1" dirty="0"/>
          </a:p>
          <a:p>
            <a:pPr marL="0" lvl="0" indent="0">
              <a:buNone/>
            </a:pPr>
            <a:r>
              <a:rPr lang="ru-RU" dirty="0"/>
              <a:t>формах проведения вступительных испытаний для иностранных граждан</a:t>
            </a:r>
            <a:r>
              <a:rPr lang="en" dirty="0" smtClean="0"/>
              <a:t>.</a:t>
            </a:r>
            <a:endParaRPr dirty="0"/>
          </a:p>
        </p:txBody>
      </p:sp>
      <p:sp>
        <p:nvSpPr>
          <p:cNvPr id="176" name="Google Shape;176;p21"/>
          <p:cNvSpPr txBox="1">
            <a:spLocks noGrp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b="1" dirty="0" smtClean="0"/>
              <a:t>Третья</a:t>
            </a:r>
            <a:endParaRPr b="1" dirty="0"/>
          </a:p>
          <a:p>
            <a:pPr marL="0" lvl="0" indent="0">
              <a:buNone/>
            </a:pPr>
            <a:r>
              <a:rPr lang="ru-RU" dirty="0"/>
              <a:t>особенностях проведения вступительных испытаний для граждан с ограниченными возможностями </a:t>
            </a:r>
            <a:r>
              <a:rPr lang="ru-RU" dirty="0" smtClean="0"/>
              <a:t>здоровья.</a:t>
            </a:r>
            <a:endParaRPr dirty="0"/>
          </a:p>
        </p:txBody>
      </p:sp>
      <p:sp>
        <p:nvSpPr>
          <p:cNvPr id="177" name="Google Shape;177;p2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· SlidesCarnival - шаблон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343</Words>
  <Application>Microsoft Office PowerPoint</Application>
  <PresentationFormat>Экран (16:9)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Roboto Cn</vt:lpstr>
      <vt:lpstr>Roboto Lt</vt:lpstr>
      <vt:lpstr>Roboto</vt:lpstr>
      <vt:lpstr>Dosis</vt:lpstr>
      <vt:lpstr>Arial</vt:lpstr>
      <vt:lpstr>William · SlidesCarnival - шаблон</vt:lpstr>
      <vt:lpstr>ПРЕЗЕНТАЦИЯ ДЛЯ ИАТЭ НИЯУ МИФИ</vt:lpstr>
      <vt:lpstr>Обнинский институт атомной энергетики</vt:lpstr>
      <vt:lpstr>ИАТЭ НИЯУ МИФИ</vt:lpstr>
      <vt:lpstr>1. Институт физики</vt:lpstr>
      <vt:lpstr>Презентация PowerPoint</vt:lpstr>
      <vt:lpstr>Институты</vt:lpstr>
      <vt:lpstr>Сделай правильный выбор</vt:lpstr>
      <vt:lpstr>Текст в две колоки</vt:lpstr>
      <vt:lpstr>Текст в три колонки</vt:lpstr>
      <vt:lpstr>Текст и картинка</vt:lpstr>
      <vt:lpstr>Большая- большая картинка </vt:lpstr>
      <vt:lpstr>Возможные диаграммы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ИАТЭ НИЯУ МИФИ</dc:title>
  <dc:creator>Olga Astakhova</dc:creator>
  <cp:lastModifiedBy>A.V.Radaev</cp:lastModifiedBy>
  <cp:revision>12</cp:revision>
  <dcterms:created xsi:type="dcterms:W3CDTF">2019-03-13T10:47:42Z</dcterms:created>
  <dcterms:modified xsi:type="dcterms:W3CDTF">2022-12-12T00:26:38Z</dcterms:modified>
</cp:coreProperties>
</file>