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69150" cy="5376863" type="B5ISO"/>
  <p:notesSz cx="9144000" cy="6858000"/>
  <p:defaultTextStyle>
    <a:defPPr>
      <a:defRPr lang="ru-RU"/>
    </a:defPPr>
    <a:lvl1pPr marL="0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1pPr>
    <a:lvl2pPr marL="301066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2pPr>
    <a:lvl3pPr marL="602132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3pPr>
    <a:lvl4pPr marL="903199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4pPr>
    <a:lvl5pPr marL="1204265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5pPr>
    <a:lvl6pPr marL="1505331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6pPr>
    <a:lvl7pPr marL="1806397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7pPr>
    <a:lvl8pPr marL="2107463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8pPr>
    <a:lvl9pPr marL="2408530" algn="l" defTabSz="602132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86" y="879964"/>
            <a:ext cx="6093778" cy="1871945"/>
          </a:xfrm>
        </p:spPr>
        <p:txBody>
          <a:bodyPr anchor="b"/>
          <a:lstStyle>
            <a:lvl1pPr algn="ctr">
              <a:defRPr sz="470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144" y="2824098"/>
            <a:ext cx="5376863" cy="1298164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445" indent="0" algn="ctr">
              <a:buNone/>
              <a:defRPr sz="1568"/>
            </a:lvl2pPr>
            <a:lvl3pPr marL="716890" indent="0" algn="ctr">
              <a:buNone/>
              <a:defRPr sz="1411"/>
            </a:lvl3pPr>
            <a:lvl4pPr marL="1075334" indent="0" algn="ctr">
              <a:buNone/>
              <a:defRPr sz="1254"/>
            </a:lvl4pPr>
            <a:lvl5pPr marL="1433779" indent="0" algn="ctr">
              <a:buNone/>
              <a:defRPr sz="1254"/>
            </a:lvl5pPr>
            <a:lvl6pPr marL="1792224" indent="0" algn="ctr">
              <a:buNone/>
              <a:defRPr sz="1254"/>
            </a:lvl6pPr>
            <a:lvl7pPr marL="2150669" indent="0" algn="ctr">
              <a:buNone/>
              <a:defRPr sz="1254"/>
            </a:lvl7pPr>
            <a:lvl8pPr marL="2509114" indent="0" algn="ctr">
              <a:buNone/>
              <a:defRPr sz="1254"/>
            </a:lvl8pPr>
            <a:lvl9pPr marL="2867558" indent="0" algn="ctr">
              <a:buNone/>
              <a:defRPr sz="125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6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423" y="286268"/>
            <a:ext cx="1545848" cy="4556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879" y="286268"/>
            <a:ext cx="4547930" cy="4556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0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0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45" y="1340484"/>
            <a:ext cx="6183392" cy="2236625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45" y="3598268"/>
            <a:ext cx="6183392" cy="1176188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/>
                </a:solidFill>
              </a:defRPr>
            </a:lvl1pPr>
            <a:lvl2pPr marL="3584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2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879" y="1431341"/>
            <a:ext cx="3046889" cy="34115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9382" y="1431341"/>
            <a:ext cx="3046889" cy="34115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4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286269"/>
            <a:ext cx="6183392" cy="10392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14" y="1318079"/>
            <a:ext cx="3032886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814" y="1964048"/>
            <a:ext cx="3032886" cy="28888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9382" y="1318079"/>
            <a:ext cx="3047823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9382" y="1964048"/>
            <a:ext cx="3047823" cy="28888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63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5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1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823" y="774170"/>
            <a:ext cx="3629382" cy="3821058"/>
          </a:xfrm>
        </p:spPr>
        <p:txBody>
          <a:bodyPr/>
          <a:lstStyle>
            <a:lvl1pPr>
              <a:defRPr sz="2509"/>
            </a:lvl1pPr>
            <a:lvl2pPr>
              <a:defRPr sz="2195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7823" y="774170"/>
            <a:ext cx="3629382" cy="3821058"/>
          </a:xfrm>
        </p:spPr>
        <p:txBody>
          <a:bodyPr anchor="t"/>
          <a:lstStyle>
            <a:lvl1pPr marL="0" indent="0">
              <a:buNone/>
              <a:defRPr sz="2509"/>
            </a:lvl1pPr>
            <a:lvl2pPr marL="358445" indent="0">
              <a:buNone/>
              <a:defRPr sz="2195"/>
            </a:lvl2pPr>
            <a:lvl3pPr marL="716890" indent="0">
              <a:buNone/>
              <a:defRPr sz="1882"/>
            </a:lvl3pPr>
            <a:lvl4pPr marL="1075334" indent="0">
              <a:buNone/>
              <a:defRPr sz="1568"/>
            </a:lvl4pPr>
            <a:lvl5pPr marL="1433779" indent="0">
              <a:buNone/>
              <a:defRPr sz="1568"/>
            </a:lvl5pPr>
            <a:lvl6pPr marL="1792224" indent="0">
              <a:buNone/>
              <a:defRPr sz="1568"/>
            </a:lvl6pPr>
            <a:lvl7pPr marL="2150669" indent="0">
              <a:buNone/>
              <a:defRPr sz="1568"/>
            </a:lvl7pPr>
            <a:lvl8pPr marL="2509114" indent="0">
              <a:buNone/>
              <a:defRPr sz="1568"/>
            </a:lvl8pPr>
            <a:lvl9pPr marL="2867558" indent="0">
              <a:buNone/>
              <a:defRPr sz="156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6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879" y="286269"/>
            <a:ext cx="6183392" cy="103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79" y="1431341"/>
            <a:ext cx="6183392" cy="341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2879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EB41-C871-4697-9309-65FB1B8B157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4781" y="4983557"/>
            <a:ext cx="2419588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63212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82A6-93E0-4157-A4BA-9C4956921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8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6890" rtl="0" eaLnBrk="1" latinLnBrk="0" hangingPunct="1">
        <a:lnSpc>
          <a:spcPct val="90000"/>
        </a:lnSpc>
        <a:spcBef>
          <a:spcPct val="0"/>
        </a:spcBef>
        <a:buNone/>
        <a:defRPr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22" indent="-179222" algn="l" defTabSz="716890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consultant.ru/document/cons_doc_LAW_549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142513"/>
              </p:ext>
            </p:extLst>
          </p:nvPr>
        </p:nvGraphicFramePr>
        <p:xfrm>
          <a:off x="-29062" y="4621306"/>
          <a:ext cx="7169149" cy="26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288">
                  <a:extLst>
                    <a:ext uri="{9D8B030D-6E8A-4147-A177-3AD203B41FA5}">
                      <a16:colId xmlns:a16="http://schemas.microsoft.com/office/drawing/2014/main" val="3130291869"/>
                    </a:ext>
                  </a:extLst>
                </a:gridCol>
                <a:gridCol w="3704861">
                  <a:extLst>
                    <a:ext uri="{9D8B030D-6E8A-4147-A177-3AD203B41FA5}">
                      <a16:colId xmlns:a16="http://schemas.microsoft.com/office/drawing/2014/main" val="526573018"/>
                    </a:ext>
                  </a:extLst>
                </a:gridCol>
              </a:tblGrid>
              <a:tr h="2688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769" marR="53769" marT="26884" marB="268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769" marR="53769" marT="26884" marB="268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98342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88410"/>
              </p:ext>
            </p:extLst>
          </p:nvPr>
        </p:nvGraphicFramePr>
        <p:xfrm>
          <a:off x="30663" y="0"/>
          <a:ext cx="7169150" cy="537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686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53769" marR="53769" marT="26884" marB="268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alphaModFix amt="22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53769" marR="53769" marT="26884" marB="2688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alphaModFix amt="22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8" y="79145"/>
            <a:ext cx="825387" cy="8537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708" y="79144"/>
            <a:ext cx="901379" cy="85371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910" y="228171"/>
            <a:ext cx="5190914" cy="555657"/>
          </a:xfrm>
          <a:prstGeom prst="rect">
            <a:avLst/>
          </a:prstGeom>
        </p:spPr>
      </p:pic>
      <p:pic>
        <p:nvPicPr>
          <p:cNvPr id="9" name="Рисунок 8" descr="C:\Users\User\Desktop\IMG_269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38" y="965321"/>
            <a:ext cx="1062297" cy="1279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1521950" y="694344"/>
            <a:ext cx="5515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C00000"/>
                </a:solidFill>
                <a:latin typeface="Book Antiqua" panose="02040602050305030304" pitchFamily="18" charset="0"/>
              </a:rPr>
              <a:t>Почетное звание «Ветеран труда НИЯУ МИФИ» </a:t>
            </a:r>
            <a:endParaRPr lang="en-US" sz="1600" b="1" u="sng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r>
              <a:rPr lang="ru-RU" sz="1400" dirty="0" smtClean="0">
                <a:latin typeface="Book Antiqua" panose="02040602050305030304" pitchFamily="18" charset="0"/>
              </a:rPr>
              <a:t>В </a:t>
            </a:r>
            <a:r>
              <a:rPr lang="ru-RU" sz="1400" dirty="0">
                <a:latin typeface="Book Antiqua" panose="02040602050305030304" pitchFamily="18" charset="0"/>
              </a:rPr>
              <a:t>соответствии с Положением о наградах </a:t>
            </a:r>
            <a:r>
              <a:rPr lang="ru-RU" sz="1400" dirty="0" smtClean="0">
                <a:latin typeface="Book Antiqua" panose="02040602050305030304" pitchFamily="18" charset="0"/>
              </a:rPr>
              <a:t>почетное </a:t>
            </a:r>
            <a:r>
              <a:rPr lang="ru-RU" sz="1400" dirty="0">
                <a:latin typeface="Book Antiqua" panose="02040602050305030304" pitchFamily="18" charset="0"/>
              </a:rPr>
              <a:t>звание </a:t>
            </a:r>
            <a:r>
              <a:rPr lang="ru-RU" sz="1400" dirty="0" smtClean="0">
                <a:latin typeface="Book Antiqua" panose="02040602050305030304" pitchFamily="18" charset="0"/>
              </a:rPr>
              <a:t>присваивается </a:t>
            </a:r>
            <a:r>
              <a:rPr lang="ru-RU" sz="1400" dirty="0">
                <a:latin typeface="Book Antiqua" panose="02040602050305030304" pitchFamily="18" charset="0"/>
              </a:rPr>
              <a:t>за добросовестный многолетний труд работникам </a:t>
            </a:r>
            <a:r>
              <a:rPr lang="ru-RU" sz="1400" dirty="0" smtClean="0">
                <a:latin typeface="Book Antiqua" panose="02040602050305030304" pitchFamily="18" charset="0"/>
              </a:rPr>
              <a:t>университета</a:t>
            </a:r>
            <a:r>
              <a:rPr lang="ru-RU" sz="1400" dirty="0">
                <a:latin typeface="Book Antiqua" panose="02040602050305030304" pitchFamily="18" charset="0"/>
              </a:rPr>
              <a:t>, проработавшим в </a:t>
            </a:r>
            <a:r>
              <a:rPr lang="ru-RU" sz="1400" dirty="0" smtClean="0">
                <a:latin typeface="Book Antiqua" panose="02040602050305030304" pitchFamily="18" charset="0"/>
              </a:rPr>
              <a:t>МИФИ </a:t>
            </a:r>
            <a:r>
              <a:rPr lang="ru-RU" sz="1400" dirty="0">
                <a:latin typeface="Book Antiqua" panose="02040602050305030304" pitchFamily="18" charset="0"/>
              </a:rPr>
              <a:t>не менее 20 лет для женщин и 25 лет для </a:t>
            </a:r>
            <a:r>
              <a:rPr lang="ru-RU" sz="1400" dirty="0" smtClean="0">
                <a:latin typeface="Book Antiqua" panose="02040602050305030304" pitchFamily="18" charset="0"/>
              </a:rPr>
              <a:t>мужчин.</a:t>
            </a:r>
          </a:p>
          <a:p>
            <a:pPr algn="r"/>
            <a:r>
              <a:rPr lang="ru-RU" sz="1400" dirty="0" smtClean="0">
                <a:latin typeface="Book Antiqua" panose="02040602050305030304" pitchFamily="18" charset="0"/>
              </a:rPr>
              <a:t> </a:t>
            </a:r>
            <a:r>
              <a:rPr lang="ru-RU" sz="1200" dirty="0">
                <a:latin typeface="Book Antiqua" panose="02040602050305030304" pitchFamily="18" charset="0"/>
              </a:rPr>
              <a:t>Период обучения в МИФИ </a:t>
            </a:r>
            <a:r>
              <a:rPr lang="ru-RU" sz="1200" dirty="0" smtClean="0">
                <a:latin typeface="Book Antiqua" panose="02040602050305030304" pitchFamily="18" charset="0"/>
              </a:rPr>
              <a:t>в </a:t>
            </a:r>
            <a:r>
              <a:rPr lang="ru-RU" sz="1200" dirty="0">
                <a:latin typeface="Book Antiqua" panose="02040602050305030304" pitchFamily="18" charset="0"/>
              </a:rPr>
              <a:t>трудовой стаж не входит. </a:t>
            </a:r>
            <a:endParaRPr lang="ru-RU" sz="2400" b="1" dirty="0" smtClean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38" y="2286985"/>
            <a:ext cx="654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ru-RU" sz="1600" b="1" u="sng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0" algn="r"/>
            <a:r>
              <a:rPr lang="ru-RU" sz="1600" b="1" u="sng" smtClean="0">
                <a:solidFill>
                  <a:srgbClr val="C00000"/>
                </a:solidFill>
                <a:latin typeface="Book Antiqua" panose="02040602050305030304" pitchFamily="18" charset="0"/>
              </a:rPr>
              <a:t>Звание </a:t>
            </a:r>
            <a:r>
              <a:rPr lang="ru-RU" sz="1600" b="1" u="sng" dirty="0">
                <a:solidFill>
                  <a:srgbClr val="C00000"/>
                </a:solidFill>
                <a:latin typeface="Book Antiqua" panose="02040602050305030304" pitchFamily="18" charset="0"/>
              </a:rPr>
              <a:t>«Ветеран труда» Российской Федерации</a:t>
            </a:r>
          </a:p>
          <a:p>
            <a:pPr>
              <a:spcAft>
                <a:spcPts val="0"/>
              </a:spcAft>
            </a:pPr>
            <a:r>
              <a:rPr lang="ru-RU" sz="1400" b="1" i="1" u="sng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Получить </a:t>
            </a:r>
            <a:r>
              <a:rPr lang="ru-RU" sz="1400" b="1" i="1" u="sng" dirty="0">
                <a:solidFill>
                  <a:prstClr val="black"/>
                </a:solidFill>
                <a:latin typeface="Book Antiqua" panose="02040602050305030304" pitchFamily="18" charset="0"/>
              </a:rPr>
              <a:t>звание </a:t>
            </a:r>
            <a:r>
              <a:rPr lang="ru-RU" sz="1400" b="1" i="1" u="sng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могут </a:t>
            </a:r>
            <a:r>
              <a:rPr lang="ru-RU" sz="1400" b="1" i="1" u="sng" dirty="0">
                <a:solidFill>
                  <a:prstClr val="black"/>
                </a:solidFill>
                <a:latin typeface="Book Antiqua" panose="02040602050305030304" pitchFamily="18" charset="0"/>
              </a:rPr>
              <a:t>граждане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</a:rPr>
              <a:t> при наличии трудового стажа не менее 25 лет для мужчин и 20 лет для женщин и </a:t>
            </a:r>
            <a:r>
              <a:rPr lang="ru-RU" sz="1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имеющие награды и поощрения в </a:t>
            </a:r>
            <a:r>
              <a:rPr lang="ru-RU" sz="1400" dirty="0">
                <a:latin typeface="Book Antiqua" panose="02040602050305030304" pitchFamily="18" charset="0"/>
              </a:rPr>
              <a:t>соответствии: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-  с 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hlinkClick r:id="rId7"/>
              </a:rPr>
              <a:t>Федеральным законом от 12.01.1995 N 5-ФЗ (ред. от 16.02.2022) "О ветеранах"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-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Указом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Президента Российской Федерации от 7 сентября 2010 года </a:t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№ 1099 «О мерах по совершенствованию государственной наградной системы Российской Федерации».</a:t>
            </a:r>
          </a:p>
          <a:p>
            <a:pPr lvl="0" algn="just"/>
            <a:endParaRPr lang="ru-RU" sz="1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96</Words>
  <Application>Microsoft Office PowerPoint</Application>
  <PresentationFormat>B5 (ISO) (176x250 мм)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2022-02-10T08:18:14Z</dcterms:created>
  <dcterms:modified xsi:type="dcterms:W3CDTF">2022-03-16T10:52:45Z</dcterms:modified>
</cp:coreProperties>
</file>